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786" r:id="rId2"/>
    <p:sldId id="787" r:id="rId3"/>
    <p:sldId id="788" r:id="rId4"/>
    <p:sldId id="789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  <p:sldId id="805" r:id="rId21"/>
    <p:sldId id="806" r:id="rId22"/>
    <p:sldId id="807" r:id="rId23"/>
    <p:sldId id="808" r:id="rId24"/>
    <p:sldId id="809" r:id="rId25"/>
    <p:sldId id="810" r:id="rId26"/>
    <p:sldId id="811" r:id="rId27"/>
    <p:sldId id="812" r:id="rId28"/>
    <p:sldId id="813" r:id="rId29"/>
    <p:sldId id="814" r:id="rId30"/>
    <p:sldId id="815" r:id="rId31"/>
    <p:sldId id="816" r:id="rId32"/>
    <p:sldId id="817" r:id="rId33"/>
    <p:sldId id="818" r:id="rId34"/>
    <p:sldId id="819" r:id="rId35"/>
    <p:sldId id="820" r:id="rId36"/>
    <p:sldId id="821" r:id="rId37"/>
    <p:sldId id="822" r:id="rId38"/>
    <p:sldId id="823" r:id="rId39"/>
    <p:sldId id="824" r:id="rId40"/>
    <p:sldId id="825" r:id="rId41"/>
    <p:sldId id="826" r:id="rId42"/>
    <p:sldId id="827" r:id="rId43"/>
    <p:sldId id="828" r:id="rId44"/>
    <p:sldId id="829" r:id="rId45"/>
    <p:sldId id="830" r:id="rId46"/>
    <p:sldId id="831" r:id="rId47"/>
    <p:sldId id="832" r:id="rId48"/>
    <p:sldId id="833" r:id="rId49"/>
    <p:sldId id="834" r:id="rId50"/>
    <p:sldId id="835" r:id="rId51"/>
    <p:sldId id="836" r:id="rId52"/>
    <p:sldId id="837" r:id="rId53"/>
    <p:sldId id="838" r:id="rId54"/>
    <p:sldId id="839" r:id="rId55"/>
    <p:sldId id="840" r:id="rId56"/>
    <p:sldId id="841" r:id="rId57"/>
    <p:sldId id="842" r:id="rId58"/>
    <p:sldId id="843" r:id="rId59"/>
    <p:sldId id="844" r:id="rId60"/>
    <p:sldId id="948" r:id="rId61"/>
    <p:sldId id="845" r:id="rId62"/>
    <p:sldId id="846" r:id="rId63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70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1FFF7-2BA0-475E-BFE7-C3F82A9A6946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E7BA-17BE-4C72-BDE9-93CAA4D0D6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29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9A35E-D7B7-4081-8EA2-331D8425DDD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4F44D-EE3C-4964-A9AD-F143B100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2C8D-8D87-49B7-913C-2F3E7CE1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2307A-827B-49D5-93D5-88850611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13D66-163F-44AC-9E7C-288C45DC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F21-3CFD-4385-9DBC-F7BD17D8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5275-B573-49CD-90AD-CB0DA975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AC9D-667A-4F8E-8A4B-5534E350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B3C54-24B0-464A-8D85-99A6883DC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1B0D-7BB1-4E78-AD53-15520DE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F90C4-EB39-462A-B466-D6BDB78E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9E79-F059-4C7A-8814-C7FE0699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3A2FF-4678-4216-98BC-A82B1465A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84147-CDB3-4F8F-AD86-029641C3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C6FF-7F91-4CDE-95B6-82CD5089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431B2-6F17-46C5-9728-C9DF6803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738F-8A91-493E-AE17-4C41E34E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F930-BB1B-4E66-A750-14CDF23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19BF-68A6-43AA-89F5-C81A45FB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02ED-6F7F-4497-9059-B93C8F38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094B-4552-47F8-A19A-C0E27DDE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16A4-49B7-4704-8CAC-115D1DEA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7C10-1A04-4D5D-88D6-E25C15B2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FAE4-EC71-4F88-836E-08C97267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76022-E15C-4FC6-85EE-406E479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579-3692-4E9B-B338-4EAEFB61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079-213E-47A8-8BFE-6CB21B4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8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2CD8-DB14-4576-899F-2F2CE27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43D7-F323-46C2-B5D7-236AA5AF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D94A0-9200-4AC5-A43F-2BDC5377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80A4B-B757-4DB9-B76F-9C884BC3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B8ACA-D40F-4229-9841-511E5B71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C1A17-3BF5-4EA5-BEFF-51260E8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95FE-0948-4BA1-8E48-1EB6D0A8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89F5-02CB-4DE6-8137-F5A641BF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0FF3C-480D-4C27-A5C0-3A0EF312E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455D2-0EA6-45F2-ACFD-5B255D58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01B6-1D21-4E2D-BFD9-31A494A7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D2297-CA0A-4D7C-88D0-B7E630DD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61E68-94DE-4D18-85C2-D659E804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4391D-3478-49C6-A64F-7D92223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787D-CCE5-4351-A8D2-6FB40E4C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0080E-8BB7-4A2B-9E1E-A1884EAB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1991-0512-4363-BEC1-9F5FB2A4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BCDD-F844-4A3B-AFC4-D12972D0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3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588C-0B58-4656-A1BF-EEBC5FAF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5C27-B9EB-4358-845D-80E984EF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E9D9-71E6-4C4B-94D8-15A6D054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3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7AC6-3E96-4DF2-8B7B-8ED2ACA8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94C-6116-4D70-8609-3B3AE3B0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0EF22-48F6-40F9-98DA-773AAB2C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922F2-9898-4FAD-84C3-E54D1A2B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4D9C0-1537-41C1-A2E0-B949FC8C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94171-1D38-4BB1-B05F-4399CBF9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3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F37-234B-4CDC-9355-274310A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8EEF5-627E-47C5-882D-E9FB795C4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119AF-0700-4DB2-B0C2-497AE7D4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8593-5F9E-4E5A-BFEB-7B311DCF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7370B-15E1-4CB0-9B85-006578F1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C3140-5AF3-4C9C-93D5-9F57668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0C75-A374-4D84-B806-79A414C1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BAD88-B91C-434B-9792-00329962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57FA-0154-4DB3-A3D3-332B7C577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3CCD-B113-4C4B-BE1E-21FEF9B8A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6117-D1BF-4D9D-A2E9-B4F402BA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1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b.hitsz.edu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3650"/>
            <a:ext cx="9144000" cy="1790700"/>
          </a:xfrm>
        </p:spPr>
        <p:txBody>
          <a:bodyPr>
            <a:noAutofit/>
          </a:bodyPr>
          <a:lstStyle/>
          <a:p>
            <a:r>
              <a:rPr lang="en-US" sz="6600" dirty="0"/>
              <a:t>COMP3017 </a:t>
            </a:r>
            <a:br>
              <a:rPr lang="en-US" sz="4950" dirty="0"/>
            </a:br>
            <a:r>
              <a:rPr lang="en-US" sz="4950" dirty="0"/>
              <a:t>Service Computing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0956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F4310-7308-D6BB-5FBB-6E0D57C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(definition 2-cont.)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B3C71-DC9D-BC76-0571-BF216A07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594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151515"/>
                </a:solidFill>
                <a:effectLst/>
                <a:latin typeface="RedHatText"/>
              </a:rPr>
              <a:t>It contains the code and data integrations necessary to carry out a complete, discrete business function and can be accessed remotely and interacted with or updated independently</a:t>
            </a:r>
            <a:endParaRPr lang="x-none" sz="4000" dirty="0"/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098A3C74-7C53-1391-BC3F-300F6AB1C52F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2BC5B18A-CBE3-E842-B1B6-3702EDCB4BE4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C88F0D5C-EC22-EAB8-0E24-E892BA59783F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BC585BFC-6E79-9ED7-AA07-CF10AA442D44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0136097-77A8-2642-7E9B-61F2271ED63E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EE8FD9-B55D-67A9-433B-330DAF9FFF7B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80F9-8EED-8DFB-F4DC-4FF34D0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48133-BDF5-7844-486F-D49773B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Service-oriented architecture (SOA) is a type of software design that makes software components reusable using service interfaces that use a common communication language over a network. </a:t>
            </a:r>
          </a:p>
          <a:p>
            <a:r>
              <a:rPr lang="en-US" sz="4000" dirty="0"/>
              <a:t>SOA integrates software components that have been separately deployed and maintained and allows them to communicate and work together to form software applications across different systems.</a:t>
            </a:r>
            <a:endParaRPr lang="x-none" sz="4000" dirty="0"/>
          </a:p>
          <a:p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54134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0F895-F325-EC20-FC72-28A07186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you can build applications with service orientation</a:t>
            </a:r>
            <a:endParaRPr lang="x-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AA7309-FB19-DE36-BB7E-593E732CD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You can develop your own services and use them as part of your applications</a:t>
            </a:r>
          </a:p>
          <a:p>
            <a:r>
              <a:rPr lang="en-AU" sz="3200" dirty="0"/>
              <a:t>You do not need develop your own services – you can use existing services, developed and maintained by other organizations</a:t>
            </a:r>
          </a:p>
          <a:p>
            <a:r>
              <a:rPr lang="en-AU" sz="3200" dirty="0"/>
              <a:t>…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930803-E762-5060-DA08-988C44E6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2732" y="1854107"/>
            <a:ext cx="4131067" cy="4351338"/>
          </a:xfrm>
        </p:spPr>
        <p:txBody>
          <a:bodyPr>
            <a:normAutofit/>
          </a:bodyPr>
          <a:lstStyle/>
          <a:p>
            <a:r>
              <a:rPr lang="en-AU" sz="3600" dirty="0"/>
              <a:t>You can make a service a part of your application</a:t>
            </a:r>
          </a:p>
          <a:p>
            <a:r>
              <a:rPr lang="en-AU" sz="3600" dirty="0"/>
              <a:t>You can build your application by composing several existing services</a:t>
            </a:r>
          </a:p>
          <a:p>
            <a:r>
              <a:rPr lang="en-AU" sz="3600" dirty="0"/>
              <a:t>…</a:t>
            </a:r>
            <a:endParaRPr lang="x-none" sz="36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8EB665-F09D-2FA2-ABC7-FE9252F8B0BF}"/>
              </a:ext>
            </a:extLst>
          </p:cNvPr>
          <p:cNvCxnSpPr>
            <a:cxnSpLocks/>
          </p:cNvCxnSpPr>
          <p:nvPr/>
        </p:nvCxnSpPr>
        <p:spPr>
          <a:xfrm>
            <a:off x="5537771" y="2399472"/>
            <a:ext cx="1699081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549D3B2-A801-9B6C-5437-4B67E1C90AEA}"/>
              </a:ext>
            </a:extLst>
          </p:cNvPr>
          <p:cNvCxnSpPr>
            <a:cxnSpLocks/>
          </p:cNvCxnSpPr>
          <p:nvPr/>
        </p:nvCxnSpPr>
        <p:spPr>
          <a:xfrm>
            <a:off x="5537771" y="2691036"/>
            <a:ext cx="1797977" cy="138780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CBC509-FA03-AA04-BC1D-1B1EB8DD7F19}"/>
              </a:ext>
            </a:extLst>
          </p:cNvPr>
          <p:cNvCxnSpPr>
            <a:cxnSpLocks/>
          </p:cNvCxnSpPr>
          <p:nvPr/>
        </p:nvCxnSpPr>
        <p:spPr>
          <a:xfrm flipV="1">
            <a:off x="5663180" y="2691036"/>
            <a:ext cx="1573672" cy="1608026"/>
          </a:xfrm>
          <a:prstGeom prst="line">
            <a:avLst/>
          </a:prstGeom>
          <a:ln w="825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38E502-2BAA-B9B5-13F2-342E229717E2}"/>
              </a:ext>
            </a:extLst>
          </p:cNvPr>
          <p:cNvCxnSpPr>
            <a:cxnSpLocks/>
          </p:cNvCxnSpPr>
          <p:nvPr/>
        </p:nvCxnSpPr>
        <p:spPr>
          <a:xfrm>
            <a:off x="5784351" y="4433999"/>
            <a:ext cx="1628481" cy="0"/>
          </a:xfrm>
          <a:prstGeom prst="line">
            <a:avLst/>
          </a:prstGeom>
          <a:ln w="825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rmAutofit/>
          </a:bodyPr>
          <a:lstStyle/>
          <a:p>
            <a:r>
              <a:rPr lang="en-GB" sz="3600" dirty="0"/>
              <a:t>Services Computing is a cross-discipline that covers the science and technology of bridging the gap between </a:t>
            </a:r>
            <a:r>
              <a:rPr lang="en-GB" sz="3600" dirty="0">
                <a:highlight>
                  <a:srgbClr val="FFFF00"/>
                </a:highlight>
              </a:rPr>
              <a:t>business services and IT services</a:t>
            </a:r>
            <a:r>
              <a:rPr lang="en-GB" sz="3600" dirty="0"/>
              <a:t>. </a:t>
            </a:r>
          </a:p>
          <a:p>
            <a:r>
              <a:rPr lang="en-GB" sz="3600" dirty="0"/>
              <a:t>Supports integrating the business as linked, repeatable business tasks, or </a:t>
            </a:r>
            <a:r>
              <a:rPr lang="en-GB" sz="3600" dirty="0">
                <a:solidFill>
                  <a:srgbClr val="00B050"/>
                </a:solidFill>
              </a:rPr>
              <a:t>services</a:t>
            </a:r>
            <a:r>
              <a:rPr lang="en-GB" sz="3600" dirty="0"/>
              <a:t>. </a:t>
            </a:r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5142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it all started – a bit of history, background of service orientation</a:t>
            </a:r>
          </a:p>
          <a:p>
            <a:r>
              <a:rPr lang="en-GB" sz="3600" dirty="0"/>
              <a:t>Importance to the community now – current benefits of service orientation</a:t>
            </a:r>
          </a:p>
          <a:p>
            <a:r>
              <a:rPr lang="en-GB" sz="3600" dirty="0"/>
              <a:t>Importance to you – why should you learn about it </a:t>
            </a:r>
          </a:p>
        </p:txBody>
      </p:sp>
    </p:spTree>
    <p:extLst>
      <p:ext uri="{BB962C8B-B14F-4D97-AF65-F5344CB8AC3E}">
        <p14:creationId xmlns:p14="http://schemas.microsoft.com/office/powerpoint/2010/main" val="372771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ED4A8-4EEA-80B3-8C70-79CB9173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bit of history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11805-0373-453C-2899-7FC7D775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Background of service orientation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101103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2692398" y="5014752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13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32EA5-8ED5-B600-C4C8-6C3BC220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programs were written in 60s?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95323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5" y="1523863"/>
            <a:ext cx="6477000" cy="5095875"/>
          </a:xfrm>
          <a:prstGeom prst="rect">
            <a:avLst/>
          </a:prstGeom>
        </p:spPr>
      </p:pic>
      <p:pic>
        <p:nvPicPr>
          <p:cNvPr id="7" name="图片 3">
            <a:extLst>
              <a:ext uri="{FF2B5EF4-FFF2-40B4-BE49-F238E27FC236}">
                <a16:creationId xmlns:a16="http://schemas.microsoft.com/office/drawing/2014/main" id="{CDA6266E-461D-F196-8DAB-C5F5E1C6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59" y="94215"/>
            <a:ext cx="3166572" cy="2420797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052888AB-3044-1FF6-B00E-F4728B96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824" y="2662973"/>
            <a:ext cx="3220176" cy="1408827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F1D5C180-5E26-349B-5210-CE02A2596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59" y="4218539"/>
            <a:ext cx="3000224" cy="22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7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8A66-BA87-4312-84F3-FE095040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 we will use in this subject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5A9DFF-5CDB-4D77-A451-A80CB6409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71560" cy="4351338"/>
          </a:xfrm>
        </p:spPr>
        <p:txBody>
          <a:bodyPr>
            <a:normAutofit/>
          </a:bodyPr>
          <a:lstStyle/>
          <a:p>
            <a:r>
              <a:rPr lang="en-AU" sz="3600" dirty="0"/>
              <a:t>Communication</a:t>
            </a:r>
          </a:p>
          <a:p>
            <a:pPr lvl="1"/>
            <a:r>
              <a:rPr lang="en-AU" sz="3200" dirty="0"/>
              <a:t>WeChat group</a:t>
            </a:r>
          </a:p>
          <a:p>
            <a:r>
              <a:rPr lang="en-AU" sz="3600" dirty="0"/>
              <a:t>Lecture materials and assignment submission</a:t>
            </a:r>
          </a:p>
          <a:p>
            <a:pPr lvl="1"/>
            <a:r>
              <a:rPr lang="en-AU" sz="3200" dirty="0"/>
              <a:t>Blackboard - </a:t>
            </a:r>
            <a:r>
              <a:rPr lang="en-GB" sz="3200" dirty="0">
                <a:hlinkClick r:id="rId2"/>
              </a:rPr>
              <a:t>https://bb.hitsz.edu.cn/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4016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063F9-CBF8-2D19-99B0-FC750092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- disadvantages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A68F4-87CE-02EC-FE06-50957A54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Computer </a:t>
            </a:r>
          </a:p>
          <a:p>
            <a:pPr lvl="1"/>
            <a:r>
              <a:rPr lang="en-AU" sz="4000" dirty="0"/>
              <a:t>Large</a:t>
            </a:r>
          </a:p>
          <a:p>
            <a:pPr lvl="1"/>
            <a:r>
              <a:rPr lang="en-AU" sz="4000" dirty="0"/>
              <a:t>Too expensive too be owned by a single person</a:t>
            </a:r>
          </a:p>
          <a:p>
            <a:pPr lvl="1"/>
            <a:r>
              <a:rPr lang="en-AU" sz="4000" dirty="0"/>
              <a:t>Operated by a highly skilled personnel 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276465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3416298" y="446887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370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Personal Computer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Relatively small</a:t>
            </a:r>
          </a:p>
          <a:p>
            <a:r>
              <a:rPr lang="en-AU" sz="4400" dirty="0"/>
              <a:t>Can be afforded by individuals</a:t>
            </a:r>
          </a:p>
          <a:p>
            <a:r>
              <a:rPr lang="en-AU" sz="4400" dirty="0"/>
              <a:t>No high level skills needed to operate it</a:t>
            </a:r>
          </a:p>
          <a:p>
            <a:endParaRPr lang="en-AU" sz="4400" dirty="0"/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263259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 review</a:t>
            </a:r>
          </a:p>
        </p:txBody>
      </p:sp>
    </p:spTree>
    <p:extLst>
      <p:ext uri="{BB962C8B-B14F-4D97-AF65-F5344CB8AC3E}">
        <p14:creationId xmlns:p14="http://schemas.microsoft.com/office/powerpoint/2010/main" val="221431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dirty="0">
                <a:solidFill>
                  <a:schemeClr val="tx1"/>
                </a:solidFill>
              </a:rPr>
              <a:t>PC</a:t>
            </a:r>
            <a:endParaRPr lang="x-none">
              <a:solidFill>
                <a:schemeClr val="tx1"/>
              </a:solidFill>
            </a:endParaRPr>
          </a:p>
          <a:p>
            <a:pPr algn="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the problems with PC?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database</a:t>
            </a:r>
            <a:endParaRPr lang="x-none">
              <a:solidFill>
                <a:schemeClr val="tx1"/>
              </a:solidFill>
            </a:endParaRPr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code</a:t>
            </a:r>
            <a:endParaRPr lang="x-none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x-none">
              <a:solidFill>
                <a:schemeClr val="tx1"/>
              </a:solidFill>
            </a:endParaRPr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43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 need to make some changes to the database on multiple PCs?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6365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136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 need to make some changes to the database? – maintenance problem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08200" y="26365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44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your program cannot run on limited hardware?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6365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5792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if your program cannot run on limited hardware? – performance problem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6365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58537" y="2206904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37577" y="2169540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68720" y="2206904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2200" y="2169540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68720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699500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657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Personal Computer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4400" dirty="0"/>
              <a:t>Relatively small</a:t>
            </a:r>
          </a:p>
          <a:p>
            <a:r>
              <a:rPr lang="en-AU" sz="4400" dirty="0"/>
              <a:t>Can be afforded by individuals</a:t>
            </a:r>
          </a:p>
          <a:p>
            <a:r>
              <a:rPr lang="en-AU" sz="4400" dirty="0"/>
              <a:t>No high level skills needed to operate it</a:t>
            </a:r>
          </a:p>
          <a:p>
            <a:endParaRPr lang="en-AU" sz="4400" dirty="0"/>
          </a:p>
          <a:p>
            <a:r>
              <a:rPr lang="en-AU" sz="4400" dirty="0"/>
              <a:t>Program code is deployed, executed and maintained on the same machine – many challenges - maintenance, performance, …</a:t>
            </a:r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331533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862AFF-1DA5-4D3F-9DD1-C401CA46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computing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970E14-24E8-4F27-BA00-79D728538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concepts and importance </a:t>
            </a:r>
          </a:p>
        </p:txBody>
      </p:sp>
    </p:spTree>
    <p:extLst>
      <p:ext uri="{BB962C8B-B14F-4D97-AF65-F5344CB8AC3E}">
        <p14:creationId xmlns:p14="http://schemas.microsoft.com/office/powerpoint/2010/main" val="1203596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3924298" y="378953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56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 need to make some changes to the database? – maintenance problem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08200" y="26365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922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B356FEDC-620F-703A-D849-B6392AC68DB1}"/>
              </a:ext>
            </a:extLst>
          </p:cNvPr>
          <p:cNvSpPr/>
          <p:nvPr/>
        </p:nvSpPr>
        <p:spPr>
          <a:xfrm>
            <a:off x="5096443" y="2688786"/>
            <a:ext cx="1696720" cy="1595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Server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F2D64F-540A-E75A-F5B8-573680D87440}"/>
              </a:ext>
            </a:extLst>
          </p:cNvPr>
          <p:cNvSpPr/>
          <p:nvPr/>
        </p:nvSpPr>
        <p:spPr>
          <a:xfrm>
            <a:off x="1271180" y="517096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93ABAE7-FFEF-DE07-B571-96F68EB1E3E0}"/>
              </a:ext>
            </a:extLst>
          </p:cNvPr>
          <p:cNvSpPr/>
          <p:nvPr/>
        </p:nvSpPr>
        <p:spPr>
          <a:xfrm>
            <a:off x="3641177" y="5113118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C551638-0CA7-45CE-E06F-001B795865CC}"/>
              </a:ext>
            </a:extLst>
          </p:cNvPr>
          <p:cNvSpPr/>
          <p:nvPr/>
        </p:nvSpPr>
        <p:spPr>
          <a:xfrm>
            <a:off x="6163604" y="5095932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902E80B-2BF6-5961-33F6-35610F0BDD1B}"/>
              </a:ext>
            </a:extLst>
          </p:cNvPr>
          <p:cNvSpPr/>
          <p:nvPr/>
        </p:nvSpPr>
        <p:spPr>
          <a:xfrm>
            <a:off x="8539480" y="517096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F4C5C71-653C-146E-89C4-6EBAE1C315A5}"/>
              </a:ext>
            </a:extLst>
          </p:cNvPr>
          <p:cNvSpPr/>
          <p:nvPr/>
        </p:nvSpPr>
        <p:spPr>
          <a:xfrm>
            <a:off x="8497952" y="3023504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BE91D5-A4D2-B0CB-879B-366E0E672611}"/>
              </a:ext>
            </a:extLst>
          </p:cNvPr>
          <p:cNvSpPr/>
          <p:nvPr/>
        </p:nvSpPr>
        <p:spPr>
          <a:xfrm>
            <a:off x="7315928" y="1175260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266D4C-265B-726E-8F9F-09CEEE7AF4C8}"/>
              </a:ext>
            </a:extLst>
          </p:cNvPr>
          <p:cNvSpPr/>
          <p:nvPr/>
        </p:nvSpPr>
        <p:spPr>
          <a:xfrm>
            <a:off x="1020230" y="3119809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537924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5163064" y="3090106"/>
            <a:ext cx="670560" cy="792480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b="1" dirty="0">
                <a:solidFill>
                  <a:schemeClr val="tx1"/>
                </a:solidFill>
              </a:rPr>
              <a:t>Data</a:t>
            </a:r>
          </a:p>
          <a:p>
            <a:pPr algn="r"/>
            <a:r>
              <a:rPr lang="en-AU" b="1" dirty="0">
                <a:solidFill>
                  <a:schemeClr val="tx1"/>
                </a:solidFill>
              </a:rPr>
              <a:t>base </a:t>
            </a:r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129692" y="330207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2454820" y="1145214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2590088" y="1307421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7446265" y="1419476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571041" y="3232799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736327" y="537924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537924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662048" y="546430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A1CC803-82F3-DA64-8884-63833B666EA8}"/>
              </a:ext>
            </a:extLst>
          </p:cNvPr>
          <p:cNvCxnSpPr>
            <a:cxnSpLocks/>
          </p:cNvCxnSpPr>
          <p:nvPr/>
        </p:nvCxnSpPr>
        <p:spPr>
          <a:xfrm>
            <a:off x="3708808" y="2888979"/>
            <a:ext cx="929822" cy="528876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1D43F93-B0BE-22A0-D890-FB29DE95129B}"/>
              </a:ext>
            </a:extLst>
          </p:cNvPr>
          <p:cNvCxnSpPr>
            <a:cxnSpLocks/>
          </p:cNvCxnSpPr>
          <p:nvPr/>
        </p:nvCxnSpPr>
        <p:spPr>
          <a:xfrm flipV="1">
            <a:off x="3051172" y="3570539"/>
            <a:ext cx="1593253" cy="26060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B096A4D-7479-5326-7387-D1C21218A3E2}"/>
              </a:ext>
            </a:extLst>
          </p:cNvPr>
          <p:cNvCxnSpPr>
            <a:cxnSpLocks/>
          </p:cNvCxnSpPr>
          <p:nvPr/>
        </p:nvCxnSpPr>
        <p:spPr>
          <a:xfrm flipV="1">
            <a:off x="4496753" y="4342543"/>
            <a:ext cx="701218" cy="693215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6AE6187-0839-FC10-6031-B06354E62696}"/>
              </a:ext>
            </a:extLst>
          </p:cNvPr>
          <p:cNvCxnSpPr>
            <a:cxnSpLocks/>
          </p:cNvCxnSpPr>
          <p:nvPr/>
        </p:nvCxnSpPr>
        <p:spPr>
          <a:xfrm flipH="1" flipV="1">
            <a:off x="6253049" y="4342543"/>
            <a:ext cx="667093" cy="70246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53D843-1C1F-49A9-C6B4-11FB35961A20}"/>
              </a:ext>
            </a:extLst>
          </p:cNvPr>
          <p:cNvCxnSpPr>
            <a:cxnSpLocks/>
          </p:cNvCxnSpPr>
          <p:nvPr/>
        </p:nvCxnSpPr>
        <p:spPr>
          <a:xfrm flipH="1" flipV="1">
            <a:off x="6815470" y="4028585"/>
            <a:ext cx="2298595" cy="1049172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BE60092-B030-E942-E38E-ED033C71F149}"/>
              </a:ext>
            </a:extLst>
          </p:cNvPr>
          <p:cNvCxnSpPr>
            <a:cxnSpLocks/>
          </p:cNvCxnSpPr>
          <p:nvPr/>
        </p:nvCxnSpPr>
        <p:spPr>
          <a:xfrm flipV="1">
            <a:off x="2153420" y="4055197"/>
            <a:ext cx="2612789" cy="1026674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B50AE37-372B-E8B1-6B05-67B45B4ABB38}"/>
              </a:ext>
            </a:extLst>
          </p:cNvPr>
          <p:cNvCxnSpPr>
            <a:cxnSpLocks/>
          </p:cNvCxnSpPr>
          <p:nvPr/>
        </p:nvCxnSpPr>
        <p:spPr>
          <a:xfrm>
            <a:off x="6944360" y="3565252"/>
            <a:ext cx="1513288" cy="139511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7F90061-EC08-379B-AAB5-85A82F1A11C2}"/>
              </a:ext>
            </a:extLst>
          </p:cNvPr>
          <p:cNvCxnSpPr>
            <a:cxnSpLocks/>
          </p:cNvCxnSpPr>
          <p:nvPr/>
        </p:nvCxnSpPr>
        <p:spPr>
          <a:xfrm flipH="1">
            <a:off x="6982316" y="2921858"/>
            <a:ext cx="982451" cy="237381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标题 1">
            <a:extLst>
              <a:ext uri="{FF2B5EF4-FFF2-40B4-BE49-F238E27FC236}">
                <a16:creationId xmlns:a16="http://schemas.microsoft.com/office/drawing/2014/main" id="{9755C660-BA8D-46A3-70B0-FAEA61B4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46" y="98683"/>
            <a:ext cx="8093152" cy="1325563"/>
          </a:xfrm>
        </p:spPr>
        <p:txBody>
          <a:bodyPr/>
          <a:lstStyle/>
          <a:p>
            <a:r>
              <a:rPr lang="en-AU" dirty="0"/>
              <a:t>Solution – client-server model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37959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Client server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dirty="0"/>
              <a:t>A distributed application structure that partitions tasks or workloads between providers of the resource and requestors</a:t>
            </a:r>
          </a:p>
          <a:p>
            <a:r>
              <a:rPr lang="en-AU" sz="4400" dirty="0"/>
              <a:t>Program is split into two parts</a:t>
            </a:r>
          </a:p>
          <a:p>
            <a:pPr lvl="1"/>
            <a:r>
              <a:rPr lang="en-AU" sz="4000" dirty="0"/>
              <a:t>Server – a provider of some function</a:t>
            </a:r>
          </a:p>
          <a:p>
            <a:pPr lvl="1"/>
            <a:r>
              <a:rPr lang="en-AU" sz="4000" dirty="0"/>
              <a:t>Client – requestor of the function</a:t>
            </a:r>
          </a:p>
          <a:p>
            <a:r>
              <a:rPr lang="en-AU" sz="4400" dirty="0"/>
              <a:t>Client and server can be deployed on different machines</a:t>
            </a:r>
          </a:p>
          <a:p>
            <a:r>
              <a:rPr lang="en-AU" sz="4400" dirty="0"/>
              <a:t>Many clients can connect to one server</a:t>
            </a:r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2923770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Client server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dirty="0"/>
              <a:t>A distributed application structure that partitions tasks or workloads between providers of the resource and requestors</a:t>
            </a:r>
          </a:p>
          <a:p>
            <a:r>
              <a:rPr lang="en-AU" sz="4400" dirty="0"/>
              <a:t>Program is </a:t>
            </a:r>
            <a:r>
              <a:rPr lang="en-AU" sz="4400" dirty="0">
                <a:solidFill>
                  <a:srgbClr val="FF0000"/>
                </a:solidFill>
              </a:rPr>
              <a:t>split into two parts</a:t>
            </a:r>
          </a:p>
          <a:p>
            <a:pPr lvl="1"/>
            <a:r>
              <a:rPr lang="en-AU" sz="4000" dirty="0"/>
              <a:t>Server – a provider of some function</a:t>
            </a:r>
          </a:p>
          <a:p>
            <a:pPr lvl="1"/>
            <a:r>
              <a:rPr lang="en-AU" sz="4000" dirty="0"/>
              <a:t>Client – requestor of the function</a:t>
            </a:r>
          </a:p>
          <a:p>
            <a:r>
              <a:rPr lang="en-AU" sz="4400" dirty="0"/>
              <a:t>Client and server can be deployed on different machines</a:t>
            </a:r>
          </a:p>
          <a:p>
            <a:r>
              <a:rPr lang="en-AU" sz="4400" dirty="0"/>
              <a:t>Many clients can connect to one server</a:t>
            </a:r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2983377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25BB-BE84-4728-801F-A59D3EED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563" cy="4351338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/>
              <a:t>Internet enabled server and client part of the program  deployed on machines distributed across different networks</a:t>
            </a:r>
          </a:p>
          <a:p>
            <a:r>
              <a:rPr lang="en-AU" sz="3600" dirty="0"/>
              <a:t>More exciting applications became possible, not only in the enterprise domain</a:t>
            </a:r>
            <a:endParaRPr lang="x-none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63" y="2191839"/>
            <a:ext cx="6372461" cy="40666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6911397" y="343807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50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But at the same time, the Internet exposed the limitations of client-server model in large scale dynamic environments, such as</a:t>
            </a:r>
          </a:p>
          <a:p>
            <a:pPr lvl="1"/>
            <a:r>
              <a:rPr lang="en-GB" sz="3200" dirty="0"/>
              <a:t>Scalability issues</a:t>
            </a:r>
          </a:p>
          <a:p>
            <a:pPr lvl="1"/>
            <a:r>
              <a:rPr lang="en-GB" sz="3200" dirty="0"/>
              <a:t>Mobility issues</a:t>
            </a:r>
          </a:p>
          <a:p>
            <a:pPr lvl="1"/>
            <a:r>
              <a:rPr lang="en-GB" sz="32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125" y="3319669"/>
            <a:ext cx="5221910" cy="3332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7555454" y="4321532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vs service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The traditional client-server model often lacks well-defined public contracts that are independent of the client or server implementation</a:t>
            </a:r>
          </a:p>
          <a:p>
            <a:pPr lvl="1"/>
            <a:r>
              <a:rPr lang="en-GB" sz="3200" dirty="0"/>
              <a:t>this means a client is tied to a particular server</a:t>
            </a:r>
          </a:p>
          <a:p>
            <a:r>
              <a:rPr lang="en-GB" sz="3600" dirty="0"/>
              <a:t>In Service Computing</a:t>
            </a:r>
          </a:p>
          <a:p>
            <a:pPr lvl="1"/>
            <a:r>
              <a:rPr lang="en-GB" sz="3200" dirty="0"/>
              <a:t>components publish and use services in a peer-to-peer manner </a:t>
            </a:r>
          </a:p>
          <a:p>
            <a:pPr lvl="1"/>
            <a:r>
              <a:rPr lang="en-GB" sz="3200" dirty="0"/>
              <a:t>a client is not tied to a particular server</a:t>
            </a:r>
          </a:p>
          <a:p>
            <a:pPr lvl="1"/>
            <a:r>
              <a:rPr lang="en-GB" sz="3200" dirty="0"/>
              <a:t>service providers are interchangeable</a:t>
            </a:r>
          </a:p>
        </p:txBody>
      </p:sp>
    </p:spTree>
    <p:extLst>
      <p:ext uri="{BB962C8B-B14F-4D97-AF65-F5344CB8AC3E}">
        <p14:creationId xmlns:p14="http://schemas.microsoft.com/office/powerpoint/2010/main" val="2312614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vs service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Traditional client-server – more coupled  </a:t>
            </a:r>
          </a:p>
          <a:p>
            <a:pPr lvl="1"/>
            <a:r>
              <a:rPr lang="en-GB" sz="2800" dirty="0"/>
              <a:t>The server exists for a specific client, without planning for re-use</a:t>
            </a:r>
          </a:p>
          <a:p>
            <a:r>
              <a:rPr lang="en-GB" sz="3200" dirty="0"/>
              <a:t>In service orientation – decoupling</a:t>
            </a:r>
          </a:p>
          <a:p>
            <a:pPr lvl="1"/>
            <a:r>
              <a:rPr lang="en-GB" sz="2800" dirty="0"/>
              <a:t>the server side is very independent of the client </a:t>
            </a:r>
          </a:p>
          <a:p>
            <a:pPr lvl="1"/>
            <a:r>
              <a:rPr lang="en-GB" sz="2800" dirty="0"/>
              <a:t>Many different client types use the same server</a:t>
            </a:r>
          </a:p>
          <a:p>
            <a:pPr lvl="1"/>
            <a:r>
              <a:rPr lang="en-GB" sz="2800" dirty="0"/>
              <a:t>In this way SOA services are designed for reuse 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7529885" y="5057029"/>
            <a:ext cx="3717235" cy="109728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800" dirty="0">
                <a:solidFill>
                  <a:schemeClr val="tx1"/>
                </a:solidFill>
              </a:rPr>
              <a:t>Coupling = </a:t>
            </a:r>
            <a:r>
              <a:rPr lang="zh-CN" altLang="en-US" sz="2800" dirty="0">
                <a:solidFill>
                  <a:schemeClr val="tx1"/>
                </a:solidFill>
              </a:rPr>
              <a:t>耦合性</a:t>
            </a:r>
          </a:p>
        </p:txBody>
      </p:sp>
    </p:spTree>
    <p:extLst>
      <p:ext uri="{BB962C8B-B14F-4D97-AF65-F5344CB8AC3E}">
        <p14:creationId xmlns:p14="http://schemas.microsoft.com/office/powerpoint/2010/main" val="19230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5880100" y="2717035"/>
            <a:ext cx="698500" cy="369065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12C5A7-ECC6-817C-5185-93F929D56275}"/>
              </a:ext>
            </a:extLst>
          </p:cNvPr>
          <p:cNvSpPr/>
          <p:nvPr/>
        </p:nvSpPr>
        <p:spPr>
          <a:xfrm>
            <a:off x="6616700" y="2234435"/>
            <a:ext cx="952500" cy="305565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7FDEA9-78C1-BD9C-254F-73B8A5E391A1}"/>
              </a:ext>
            </a:extLst>
          </p:cNvPr>
          <p:cNvSpPr/>
          <p:nvPr/>
        </p:nvSpPr>
        <p:spPr>
          <a:xfrm>
            <a:off x="6024475" y="1743132"/>
            <a:ext cx="952500" cy="305565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EACBF2-91F2-6BA1-9798-21B89450761B}"/>
              </a:ext>
            </a:extLst>
          </p:cNvPr>
          <p:cNvSpPr/>
          <p:nvPr/>
        </p:nvSpPr>
        <p:spPr>
          <a:xfrm>
            <a:off x="2832100" y="707231"/>
            <a:ext cx="4394200" cy="593150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0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start with a quick review</a:t>
            </a:r>
          </a:p>
        </p:txBody>
      </p:sp>
    </p:spTree>
    <p:extLst>
      <p:ext uri="{BB962C8B-B14F-4D97-AF65-F5344CB8AC3E}">
        <p14:creationId xmlns:p14="http://schemas.microsoft.com/office/powerpoint/2010/main" val="253008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orientation vs service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Object </a:t>
            </a:r>
            <a:r>
              <a:rPr lang="en-GB" sz="3600"/>
              <a:t>oriented programming </a:t>
            </a:r>
            <a:r>
              <a:rPr lang="en-GB" sz="3600" dirty="0"/>
              <a:t>is built on the premise that programming problems can be modelled in terms of the objects in the problem domain</a:t>
            </a:r>
          </a:p>
          <a:p>
            <a:pPr lvl="1"/>
            <a:r>
              <a:rPr lang="en-GB" sz="3200" dirty="0"/>
              <a:t>focuses on what things are and how they are constructed</a:t>
            </a:r>
          </a:p>
          <a:p>
            <a:r>
              <a:rPr lang="en-GB" sz="3600" dirty="0"/>
              <a:t>Service oriented programming adds the premise that problems can be modelled in terms of the services that an object provides or uses</a:t>
            </a:r>
          </a:p>
          <a:p>
            <a:pPr lvl="1"/>
            <a:r>
              <a:rPr lang="en-GB" sz="3200" dirty="0"/>
              <a:t>focuses on what things can do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23283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824499" cy="4351338"/>
          </a:xfrm>
        </p:spPr>
        <p:txBody>
          <a:bodyPr>
            <a:normAutofit/>
          </a:bodyPr>
          <a:lstStyle/>
          <a:p>
            <a:r>
              <a:rPr lang="en-GB" sz="4400" dirty="0"/>
              <a:t>In the early days of computing, the challenge was to represent information in a machine-readable format that consisted of bits and bytes, called </a:t>
            </a:r>
            <a:r>
              <a:rPr lang="en-GB" sz="4400" dirty="0">
                <a:solidFill>
                  <a:srgbClr val="FF0000"/>
                </a:solidFill>
              </a:rPr>
              <a:t>data</a:t>
            </a:r>
            <a:endParaRPr lang="en-GB"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58" y="4775002"/>
            <a:ext cx="4048703" cy="213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812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74033" cy="4351338"/>
          </a:xfrm>
        </p:spPr>
        <p:txBody>
          <a:bodyPr>
            <a:normAutofit/>
          </a:bodyPr>
          <a:lstStyle/>
          <a:p>
            <a:r>
              <a:rPr lang="en-GB" sz="4400" dirty="0"/>
              <a:t>Over time, there was keen interest in complementing data with meaning, thus transforming it to </a:t>
            </a:r>
            <a:r>
              <a:rPr lang="en-GB" sz="4400" dirty="0">
                <a:solidFill>
                  <a:srgbClr val="FF0000"/>
                </a:solidFill>
              </a:rPr>
              <a:t>information</a:t>
            </a:r>
            <a:endParaRPr lang="en-GB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44" y="3967705"/>
            <a:ext cx="5729531" cy="28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90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94" y="2925690"/>
            <a:ext cx="6403327" cy="365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197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With further advances in computing came the idea of adding reasoning to information, thus giving rise to </a:t>
            </a:r>
            <a:r>
              <a:rPr lang="en-GB" sz="3600" dirty="0">
                <a:solidFill>
                  <a:srgbClr val="FF0000"/>
                </a:solidFill>
              </a:rPr>
              <a:t>knowledge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66037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54" y="276876"/>
            <a:ext cx="7712765" cy="761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8016" cy="4351338"/>
          </a:xfrm>
        </p:spPr>
        <p:txBody>
          <a:bodyPr>
            <a:normAutofit lnSpcReduction="10000"/>
          </a:bodyPr>
          <a:lstStyle/>
          <a:p>
            <a:r>
              <a:rPr lang="en-GB" sz="4000" dirty="0"/>
              <a:t>The need for higher levels of abstraction has recently led to the notion of adding action to knowledge, providing a way for knowledge to be useful, resulting in </a:t>
            </a:r>
            <a:r>
              <a:rPr lang="en-GB" sz="4000" dirty="0">
                <a:solidFill>
                  <a:srgbClr val="FF0000"/>
                </a:solidFill>
              </a:rPr>
              <a:t>services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67367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" y="2019631"/>
            <a:ext cx="6697066" cy="427382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49" y="2156389"/>
            <a:ext cx="4218031" cy="413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Trends in IT – towards service computing</a:t>
            </a:r>
          </a:p>
        </p:txBody>
      </p:sp>
    </p:spTree>
    <p:extLst>
      <p:ext uri="{BB962C8B-B14F-4D97-AF65-F5344CB8AC3E}">
        <p14:creationId xmlns:p14="http://schemas.microsoft.com/office/powerpoint/2010/main" val="207498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DB7F-FE88-48EE-98C6-7E6E35E8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ENABLE FLEXIBLE, FEDERATED BUSINESS PROCESSES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FF14-9440-455E-A057-D9304EA1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1204" cy="4351338"/>
          </a:xfrm>
        </p:spPr>
        <p:txBody>
          <a:bodyPr/>
          <a:lstStyle/>
          <a:p>
            <a:r>
              <a:rPr lang="en-US" dirty="0"/>
              <a:t>Enable flexible, federated business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DFDE7-EAFE-4A08-923C-30CC4941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613" y="1557861"/>
            <a:ext cx="7858305" cy="51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5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8CD4-6399-4170-AE39-FC3A7F45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orientation in an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8FA6D-8DD6-4842-9A6E-2638C1BE2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992"/>
            <a:ext cx="10515600" cy="4351338"/>
          </a:xfrm>
        </p:spPr>
        <p:txBody>
          <a:bodyPr>
            <a:noAutofit/>
          </a:bodyPr>
          <a:lstStyle/>
          <a:p>
            <a:r>
              <a:rPr lang="en-GB" sz="3200" dirty="0"/>
              <a:t>Enterprises (bank, aviation, restaurant )are made up of a set of Business Processes </a:t>
            </a:r>
          </a:p>
          <a:p>
            <a:pPr lvl="1"/>
            <a:r>
              <a:rPr lang="en-GB" sz="2800" dirty="0"/>
              <a:t>manufacture products </a:t>
            </a:r>
          </a:p>
          <a:p>
            <a:pPr lvl="1"/>
            <a:r>
              <a:rPr lang="en-GB" sz="2800" dirty="0"/>
              <a:t>buy and/or sell </a:t>
            </a:r>
          </a:p>
          <a:p>
            <a:pPr lvl="1"/>
            <a:r>
              <a:rPr lang="en-GB" sz="2800" dirty="0"/>
              <a:t>receive money </a:t>
            </a:r>
          </a:p>
          <a:p>
            <a:pPr lvl="1"/>
            <a:r>
              <a:rPr lang="en-GB" sz="2800" dirty="0"/>
              <a:t>issue invoices</a:t>
            </a:r>
          </a:p>
          <a:p>
            <a:pPr lvl="1"/>
            <a:r>
              <a:rPr lang="en-GB" sz="2800" dirty="0"/>
              <a:t>pay staff </a:t>
            </a:r>
          </a:p>
          <a:p>
            <a:pPr lvl="1"/>
            <a:r>
              <a:rPr lang="en-GB" sz="2800" dirty="0"/>
              <a:t>…</a:t>
            </a:r>
          </a:p>
          <a:p>
            <a:r>
              <a:rPr lang="en-GB" sz="3200" dirty="0"/>
              <a:t>Most of these processes can be broken down into more fundamental discrete building blocks known as </a:t>
            </a:r>
            <a:r>
              <a:rPr lang="en-GB" sz="3200" dirty="0">
                <a:solidFill>
                  <a:srgbClr val="00B050"/>
                </a:solidFill>
              </a:rPr>
              <a:t>services</a:t>
            </a:r>
            <a:r>
              <a:rPr lang="en-GB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Service Computing</a:t>
            </a:r>
            <a:endParaRPr lang="en-GB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Enable IT services and computing technology to perform business services more efficiently and effectively.</a:t>
            </a:r>
            <a:endParaRPr lang="en-US" sz="3200" dirty="0"/>
          </a:p>
          <a:p>
            <a:pPr lvl="1"/>
            <a:r>
              <a:rPr lang="en-GB" sz="2800" dirty="0"/>
              <a:t>How to divide distributed systems to “services” which can be separately invoked through network requests and can provide independent functionalities</a:t>
            </a:r>
          </a:p>
          <a:p>
            <a:pPr lvl="1"/>
            <a:r>
              <a:rPr lang="en-GB" sz="2800" dirty="0"/>
              <a:t>How to manage and evaluate existing services</a:t>
            </a:r>
          </a:p>
          <a:p>
            <a:pPr lvl="1"/>
            <a:r>
              <a:rPr lang="en-GB" sz="2800" dirty="0"/>
              <a:t>How to reuse these services building more complex, composite services</a:t>
            </a:r>
          </a:p>
          <a:p>
            <a:pPr lvl="1"/>
            <a:r>
              <a:rPr lang="en-GB" sz="2800" dirty="0"/>
              <a:t>How to assure quality of services</a:t>
            </a:r>
          </a:p>
        </p:txBody>
      </p:sp>
    </p:spTree>
    <p:extLst>
      <p:ext uri="{BB962C8B-B14F-4D97-AF65-F5344CB8AC3E}">
        <p14:creationId xmlns:p14="http://schemas.microsoft.com/office/powerpoint/2010/main" val="17425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in a service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business componentization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modelling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creation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realization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annotation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deployment</a:t>
            </a:r>
          </a:p>
          <a:p>
            <a:pPr>
              <a:buFontTx/>
              <a:buChar char="-"/>
            </a:pPr>
            <a:endParaRPr lang="en-GB" sz="3600" i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discovery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composition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delivery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service-to-service collaboration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monitoring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optimization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management</a:t>
            </a:r>
          </a:p>
        </p:txBody>
      </p:sp>
    </p:spTree>
    <p:extLst>
      <p:ext uri="{BB962C8B-B14F-4D97-AF65-F5344CB8AC3E}">
        <p14:creationId xmlns:p14="http://schemas.microsoft.com/office/powerpoint/2010/main" val="32916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Services represent a type of relationships-based interactions (activities) between at least one </a:t>
            </a:r>
            <a:r>
              <a:rPr lang="en-GB" sz="4000" dirty="0">
                <a:solidFill>
                  <a:srgbClr val="00B050"/>
                </a:solidFill>
              </a:rPr>
              <a:t>service provider </a:t>
            </a:r>
            <a:r>
              <a:rPr lang="en-GB" sz="4000" dirty="0"/>
              <a:t>and one </a:t>
            </a:r>
            <a:r>
              <a:rPr lang="en-GB" sz="4000" dirty="0">
                <a:solidFill>
                  <a:srgbClr val="00B050"/>
                </a:solidFill>
              </a:rPr>
              <a:t>service consumer </a:t>
            </a:r>
            <a:r>
              <a:rPr lang="en-GB" sz="4000" dirty="0"/>
              <a:t>to achieve a certain business goal or solution objective.</a:t>
            </a:r>
          </a:p>
        </p:txBody>
      </p:sp>
    </p:spTree>
    <p:extLst>
      <p:ext uri="{BB962C8B-B14F-4D97-AF65-F5344CB8AC3E}">
        <p14:creationId xmlns:p14="http://schemas.microsoft.com/office/powerpoint/2010/main" val="392775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Service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enterprises</a:t>
            </a:r>
          </a:p>
          <a:p>
            <a:r>
              <a:rPr lang="en-US" sz="4000" dirty="0"/>
              <a:t>Recent applications and underlying technologies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52088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are the expected benefits of service computing you can think of based on our discussion so far?</a:t>
            </a:r>
          </a:p>
        </p:txBody>
      </p:sp>
    </p:spTree>
    <p:extLst>
      <p:ext uri="{BB962C8B-B14F-4D97-AF65-F5344CB8AC3E}">
        <p14:creationId xmlns:p14="http://schemas.microsoft.com/office/powerpoint/2010/main" val="2798228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– decreased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Decreased cost: </a:t>
            </a:r>
          </a:p>
          <a:p>
            <a:pPr lvl="1"/>
            <a:r>
              <a:rPr lang="en-GB" sz="3600" dirty="0"/>
              <a:t>Add value to core investments by leveraging existing assets </a:t>
            </a:r>
          </a:p>
          <a:p>
            <a:pPr lvl="1"/>
            <a:r>
              <a:rPr lang="en-GB" sz="3600" dirty="0"/>
              <a:t>New systems can be built faster for less money</a:t>
            </a:r>
          </a:p>
          <a:p>
            <a:pPr lvl="2"/>
            <a:r>
              <a:rPr lang="en-GB" sz="3200" dirty="0"/>
              <a:t>Reducing integration expense </a:t>
            </a:r>
          </a:p>
          <a:p>
            <a:pPr lvl="2"/>
            <a:r>
              <a:rPr lang="en-GB" sz="3200" dirty="0"/>
              <a:t>Built for flexibility </a:t>
            </a:r>
          </a:p>
          <a:p>
            <a:pPr lvl="2"/>
            <a:r>
              <a:rPr lang="en-GB" sz="3200" dirty="0"/>
              <a:t>Long term value of interoperability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39271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– increased productivity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Increased employee productivity: </a:t>
            </a:r>
          </a:p>
          <a:p>
            <a:pPr lvl="1"/>
            <a:r>
              <a:rPr lang="en-GB" sz="3600" dirty="0"/>
              <a:t>Built on existing skills </a:t>
            </a:r>
          </a:p>
          <a:p>
            <a:pPr lvl="1"/>
            <a:r>
              <a:rPr lang="en-GB" sz="3600" dirty="0"/>
              <a:t>Consolidate duplicate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747923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- partnership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Built for partnerships: </a:t>
            </a:r>
          </a:p>
          <a:p>
            <a:pPr lvl="1"/>
            <a:r>
              <a:rPr lang="en-GB" sz="3600" dirty="0"/>
              <a:t>Standards based </a:t>
            </a:r>
          </a:p>
          <a:p>
            <a:pPr lvl="1"/>
            <a:r>
              <a:rPr lang="en-GB" sz="3600" dirty="0"/>
              <a:t>Business relationships expressed via service interactions </a:t>
            </a:r>
          </a:p>
          <a:p>
            <a:pPr lvl="1"/>
            <a:r>
              <a:rPr lang="en-GB" sz="3600" dirty="0"/>
              <a:t>Integration is driven by what is needed, not what is technically possible</a:t>
            </a:r>
          </a:p>
        </p:txBody>
      </p:sp>
    </p:spTree>
    <p:extLst>
      <p:ext uri="{BB962C8B-B14F-4D97-AF65-F5344CB8AC3E}">
        <p14:creationId xmlns:p14="http://schemas.microsoft.com/office/powerpoint/2010/main" val="1925983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– agility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Agility - Built for change </a:t>
            </a:r>
          </a:p>
          <a:p>
            <a:pPr lvl="1"/>
            <a:r>
              <a:rPr lang="en-GB" sz="3200" dirty="0"/>
              <a:t>Helps applications evolve over time and last </a:t>
            </a:r>
          </a:p>
          <a:p>
            <a:pPr lvl="1"/>
            <a:r>
              <a:rPr lang="en-GB" sz="3200" dirty="0"/>
              <a:t>Abstract the backend and replace over time </a:t>
            </a:r>
          </a:p>
          <a:p>
            <a:pPr lvl="1"/>
            <a:r>
              <a:rPr lang="en-GB" sz="3200" dirty="0"/>
              <a:t>Focusing on core-competencies </a:t>
            </a:r>
          </a:p>
          <a:p>
            <a:pPr lvl="1"/>
            <a:r>
              <a:rPr lang="en-GB" sz="3200" dirty="0"/>
              <a:t>Incremental implementation approach is supported </a:t>
            </a:r>
          </a:p>
          <a:p>
            <a:pPr lvl="1"/>
            <a:r>
              <a:rPr lang="en-GB" sz="3200" dirty="0"/>
              <a:t>Service Outsourcing – new business model!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8444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5045-3B57-4E43-AE1E-629C610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3FAA-894D-4675-B1AA-C860AE48C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Services Scale </a:t>
            </a:r>
          </a:p>
          <a:p>
            <a:pPr lvl="1"/>
            <a:r>
              <a:rPr lang="en-US" sz="3200" dirty="0"/>
              <a:t>Build scalable, evolvable systems </a:t>
            </a:r>
          </a:p>
          <a:p>
            <a:pPr lvl="1"/>
            <a:r>
              <a:rPr lang="en-US" sz="3200" dirty="0"/>
              <a:t>Scale down to mobile devices </a:t>
            </a:r>
          </a:p>
          <a:p>
            <a:pPr lvl="1"/>
            <a:r>
              <a:rPr lang="en-US" sz="3200" dirty="0"/>
              <a:t>Scale up to for large systems or across organizations </a:t>
            </a:r>
          </a:p>
          <a:p>
            <a:r>
              <a:rPr lang="en-US" sz="3600" dirty="0"/>
              <a:t>Manage complex systems </a:t>
            </a:r>
          </a:p>
          <a:p>
            <a:pPr lvl="1"/>
            <a:r>
              <a:rPr lang="en-US" sz="3200" dirty="0"/>
              <a:t>Does not require centralized services </a:t>
            </a:r>
          </a:p>
          <a:p>
            <a:pPr lvl="1"/>
            <a:r>
              <a:rPr lang="en-US" sz="3200" dirty="0"/>
              <a:t>Empowers users with high end communication </a:t>
            </a:r>
          </a:p>
          <a:p>
            <a:r>
              <a:rPr lang="en-US" sz="3600" dirty="0"/>
              <a:t>Platform independent use </a:t>
            </a:r>
          </a:p>
          <a:p>
            <a:r>
              <a:rPr lang="en-US" sz="3600" dirty="0"/>
              <a:t>Loose Coupling allows flexibility</a:t>
            </a:r>
          </a:p>
        </p:txBody>
      </p:sp>
    </p:spTree>
    <p:extLst>
      <p:ext uri="{BB962C8B-B14F-4D97-AF65-F5344CB8AC3E}">
        <p14:creationId xmlns:p14="http://schemas.microsoft.com/office/powerpoint/2010/main" val="23135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developers and users of service oriented systems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02" y="2275937"/>
            <a:ext cx="7653283" cy="391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978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applications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 applications</a:t>
            </a:r>
          </a:p>
          <a:p>
            <a:r>
              <a:rPr lang="en-GB" dirty="0"/>
              <a:t>Mobile applications</a:t>
            </a:r>
          </a:p>
          <a:p>
            <a:r>
              <a:rPr lang="en-GB" dirty="0"/>
              <a:t>Cloud systems</a:t>
            </a:r>
          </a:p>
          <a:p>
            <a:r>
              <a:rPr lang="en-GB" dirty="0"/>
              <a:t>Big data applications</a:t>
            </a:r>
          </a:p>
          <a:p>
            <a:r>
              <a:rPr lang="en-GB" dirty="0" err="1"/>
              <a:t>IoT</a:t>
            </a:r>
            <a:r>
              <a:rPr lang="en-GB" dirty="0"/>
              <a:t> Systems</a:t>
            </a:r>
          </a:p>
          <a:p>
            <a:r>
              <a:rPr lang="en-GB" dirty="0" err="1"/>
              <a:t>Blockchain</a:t>
            </a:r>
            <a:r>
              <a:rPr lang="en-GB" dirty="0"/>
              <a:t> systems</a:t>
            </a:r>
          </a:p>
          <a:p>
            <a:r>
              <a:rPr lang="en-GB" dirty="0"/>
              <a:t>Workflow systems</a:t>
            </a:r>
          </a:p>
          <a:p>
            <a:r>
              <a:rPr lang="en-GB" dirty="0"/>
              <a:t>Other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1912892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Autofit/>
          </a:bodyPr>
          <a:lstStyle/>
          <a:p>
            <a:r>
              <a:rPr lang="en-GB" sz="4000" dirty="0"/>
              <a:t>Web services </a:t>
            </a:r>
          </a:p>
          <a:p>
            <a:r>
              <a:rPr lang="en-GB" sz="4000" dirty="0"/>
              <a:t>Service-oriented architecture (SOA)</a:t>
            </a:r>
          </a:p>
          <a:p>
            <a:r>
              <a:rPr lang="en-GB" sz="4000" dirty="0"/>
              <a:t>Cloud computing</a:t>
            </a:r>
          </a:p>
          <a:p>
            <a:r>
              <a:rPr lang="en-GB" sz="4000" dirty="0"/>
              <a:t>Business process modelling</a:t>
            </a:r>
          </a:p>
          <a:p>
            <a:r>
              <a:rPr lang="en-GB" sz="40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03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0177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this course benefit you?</a:t>
            </a:r>
          </a:p>
        </p:txBody>
      </p:sp>
    </p:spTree>
    <p:extLst>
      <p:ext uri="{BB962C8B-B14F-4D97-AF65-F5344CB8AC3E}">
        <p14:creationId xmlns:p14="http://schemas.microsoft.com/office/powerpoint/2010/main" val="24515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to you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Where/when the service computing knowledge/skills/thinking will be needed?</a:t>
            </a:r>
          </a:p>
        </p:txBody>
      </p:sp>
    </p:spTree>
    <p:extLst>
      <p:ext uri="{BB962C8B-B14F-4D97-AF65-F5344CB8AC3E}">
        <p14:creationId xmlns:p14="http://schemas.microsoft.com/office/powerpoint/2010/main" val="473542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Service computing is based on a premise that problems can be modelled in terms of the services</a:t>
            </a:r>
          </a:p>
          <a:p>
            <a:r>
              <a:rPr lang="en-GB" dirty="0"/>
              <a:t>A service is a self-contained unit of software functionality, or set of functionalities, designed to complete a specific task such as retrieving specified information or executing an operation</a:t>
            </a:r>
          </a:p>
          <a:p>
            <a:r>
              <a:rPr lang="en-GB" dirty="0"/>
              <a:t>Services represent a type of relationships-based interactions (activities) between at least one service provider and one service consumer to achieve a certain business goal or solution objective.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88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9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1227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881140" y="3503481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3516833" y="2892610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767839" y="3026228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7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F4310-7308-D6BB-5FBB-6E0D57C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(definition 2)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B3C71-DC9D-BC76-0571-BF216A07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151515"/>
                </a:solidFill>
                <a:effectLst/>
                <a:latin typeface="RedHatText"/>
              </a:rPr>
              <a:t>A service is a self-contained unit of software functionality, or set of functionalities, designed to complete a specific task such as retrieving specified information or executing an operation. </a:t>
            </a:r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DBA2E168-80CB-2A87-737D-D27A195D8309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12C3EFC7-2A41-75F9-CA17-4250F34886CC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D1C17A14-7A8D-5377-3A6C-15F4AC26C10A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692BB986-8F65-FB2B-D20D-DD87D83F9530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D312A4A-46AA-0A10-72B9-57DA54E10552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BF0B8D-8F0F-1157-D511-7C13522A5FF5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5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1715</Words>
  <Application>Microsoft Office PowerPoint</Application>
  <PresentationFormat>宽屏</PresentationFormat>
  <Paragraphs>303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RedHatText</vt:lpstr>
      <vt:lpstr>Arial</vt:lpstr>
      <vt:lpstr>Calibri</vt:lpstr>
      <vt:lpstr>Calibri Light</vt:lpstr>
      <vt:lpstr>Wingdings</vt:lpstr>
      <vt:lpstr>Office Theme</vt:lpstr>
      <vt:lpstr>COMP3017  Service Computing</vt:lpstr>
      <vt:lpstr>Tools we will use in this subject</vt:lpstr>
      <vt:lpstr>Service computing</vt:lpstr>
      <vt:lpstr>Let’s start with a quick review</vt:lpstr>
      <vt:lpstr>Service</vt:lpstr>
      <vt:lpstr>PowerPoint 演示文稿</vt:lpstr>
      <vt:lpstr>PowerPoint 演示文稿</vt:lpstr>
      <vt:lpstr>PowerPoint 演示文稿</vt:lpstr>
      <vt:lpstr>Service (definition 2)</vt:lpstr>
      <vt:lpstr>Service (definition 2-cont.)</vt:lpstr>
      <vt:lpstr>Service oriented architecture</vt:lpstr>
      <vt:lpstr>How you can build applications with service orientation</vt:lpstr>
      <vt:lpstr>What is Service Computing?</vt:lpstr>
      <vt:lpstr>Service computing importance</vt:lpstr>
      <vt:lpstr>A bit of history</vt:lpstr>
      <vt:lpstr>Towards Service Computing in an Enterprise </vt:lpstr>
      <vt:lpstr>Towards Service Computing in an Enterprise </vt:lpstr>
      <vt:lpstr>How programs were written in 60s? </vt:lpstr>
      <vt:lpstr>Main Frame </vt:lpstr>
      <vt:lpstr>Main Frame - disadvantages</vt:lpstr>
      <vt:lpstr>Towards Service Computing in an Enterprise </vt:lpstr>
      <vt:lpstr>Personal Computer</vt:lpstr>
      <vt:lpstr>End of a review</vt:lpstr>
      <vt:lpstr>What are the problems with PC?</vt:lpstr>
      <vt:lpstr>What if you need to make some changes to the database on multiple PCs?</vt:lpstr>
      <vt:lpstr>What if you need to make some changes to the database? – maintenance problem</vt:lpstr>
      <vt:lpstr>What if your program cannot run on limited hardware?</vt:lpstr>
      <vt:lpstr>What if your program cannot run on limited hardware? – performance problem</vt:lpstr>
      <vt:lpstr>Personal Computer</vt:lpstr>
      <vt:lpstr>Towards Service Computing in an Enterprise </vt:lpstr>
      <vt:lpstr>What if you need to make some changes to the database? – maintenance problem</vt:lpstr>
      <vt:lpstr>Solution – client-server model</vt:lpstr>
      <vt:lpstr>Client server</vt:lpstr>
      <vt:lpstr>Client server</vt:lpstr>
      <vt:lpstr>Towards Service Computing in an Enterprise </vt:lpstr>
      <vt:lpstr>Towards Service Computing in an Enterprise </vt:lpstr>
      <vt:lpstr>Client-server vs service orientation</vt:lpstr>
      <vt:lpstr>Client-server vs service orientation</vt:lpstr>
      <vt:lpstr>Towards Service Computing in an Enterprise </vt:lpstr>
      <vt:lpstr>Object orientation vs service orientation</vt:lpstr>
      <vt:lpstr>Some more history – evolution of challenges in IT</vt:lpstr>
      <vt:lpstr>Some more history – evolution of challenges in IT</vt:lpstr>
      <vt:lpstr>Some more history – evolution of challenges in IT</vt:lpstr>
      <vt:lpstr>Some more history – evolution of challenges in IT</vt:lpstr>
      <vt:lpstr>Trends in IT – towards service computing</vt:lpstr>
      <vt:lpstr>Motivation - ENABLE FLEXIBLE, FEDERATED BUSINESS PROCESSES</vt:lpstr>
      <vt:lpstr>Service orientation in an Enterprise</vt:lpstr>
      <vt:lpstr>The goal of Service Computing</vt:lpstr>
      <vt:lpstr>Activities in a service lifecycle</vt:lpstr>
      <vt:lpstr>Importance of Service computing</vt:lpstr>
      <vt:lpstr>PowerPoint 演示文稿</vt:lpstr>
      <vt:lpstr>Business benefits – decreased cost</vt:lpstr>
      <vt:lpstr>Business benefits – increased productivity</vt:lpstr>
      <vt:lpstr>Business benefits - partnership</vt:lpstr>
      <vt:lpstr>Business benefits – agility </vt:lpstr>
      <vt:lpstr>Technical Benefits</vt:lpstr>
      <vt:lpstr>Benefits for developers and users of service oriented systems</vt:lpstr>
      <vt:lpstr>Service computing applications</vt:lpstr>
      <vt:lpstr>Underlying technologies</vt:lpstr>
      <vt:lpstr>How can this course benefit you?</vt:lpstr>
      <vt:lpstr>Importance to you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COMP3017_Spring2023_Main concepts and importance_part 2</dc:title>
  <dc:creator>Joanna Siebert</dc:creator>
  <cp:lastModifiedBy>刘玄昊</cp:lastModifiedBy>
  <cp:revision>159</cp:revision>
  <cp:lastPrinted>2023-02-18T04:32:49Z</cp:lastPrinted>
  <dcterms:created xsi:type="dcterms:W3CDTF">2020-03-15T08:11:10Z</dcterms:created>
  <dcterms:modified xsi:type="dcterms:W3CDTF">2023-04-22T17:05:13Z</dcterms:modified>
</cp:coreProperties>
</file>